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cing Sans One" charset="1" panose="02000000000000000000"/>
      <p:regular r:id="rId10"/>
    </p:embeddedFont>
    <p:embeddedFont>
      <p:font typeface="Garet" charset="1" panose="00000000000000000000"/>
      <p:regular r:id="rId11"/>
    </p:embeddedFont>
    <p:embeddedFont>
      <p:font typeface="Garet Bold" charset="1" panose="00000000000000000000"/>
      <p:regular r:id="rId12"/>
    </p:embeddedFont>
    <p:embeddedFont>
      <p:font typeface="Mont" charset="1" panose="00000500000000000000"/>
      <p:regular r:id="rId13"/>
    </p:embeddedFont>
    <p:embeddedFont>
      <p:font typeface="Mont Bold" charset="1" panose="00000800000000000000"/>
      <p:regular r:id="rId14"/>
    </p:embeddedFont>
    <p:embeddedFont>
      <p:font typeface="Mont Italics" charset="1" panose="00000500000000000000"/>
      <p:regular r:id="rId15"/>
    </p:embeddedFont>
    <p:embeddedFont>
      <p:font typeface="Mont Bold Italics" charset="1" panose="00000800000000000000"/>
      <p:regular r:id="rId16"/>
    </p:embeddedFont>
    <p:embeddedFont>
      <p:font typeface="Mont Thin" charset="1" panose="00000200000000000000"/>
      <p:regular r:id="rId17"/>
    </p:embeddedFont>
    <p:embeddedFont>
      <p:font typeface="Mont Thin Italics" charset="1" panose="00000200000000000000"/>
      <p:regular r:id="rId18"/>
    </p:embeddedFont>
    <p:embeddedFont>
      <p:font typeface="Mont Heavy" charset="1" panose="00000A00000000000000"/>
      <p:regular r:id="rId19"/>
    </p:embeddedFont>
    <p:embeddedFont>
      <p:font typeface="Mont Heavy Italics" charset="1" panose="00000A00000000000000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  <p:embeddedFont>
      <p:font typeface="Canva Sans Medium" charset="1" panose="020B0603030501040103"/>
      <p:regular r:id="rId25"/>
    </p:embeddedFont>
    <p:embeddedFont>
      <p:font typeface="Canva Sans Medium Italics" charset="1" panose="020B06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13" Target="../media/image49.png" Type="http://schemas.openxmlformats.org/officeDocument/2006/relationships/image"/><Relationship Id="rId2" Target="../media/image5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2" Target="../media/image5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6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4.png" Type="http://schemas.openxmlformats.org/officeDocument/2006/relationships/image"/><Relationship Id="rId5" Target="../media/image15.gif" Type="http://schemas.openxmlformats.org/officeDocument/2006/relationships/image"/><Relationship Id="rId6" Target="../media/image16.gif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5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jpe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5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273013"/>
          </a:xfrm>
          <a:custGeom>
            <a:avLst/>
            <a:gdLst/>
            <a:ahLst/>
            <a:cxnLst/>
            <a:rect r="r" b="b" t="t" l="l"/>
            <a:pathLst>
              <a:path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58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95374" y="9258300"/>
            <a:ext cx="3897252" cy="358140"/>
            <a:chOff x="0" y="0"/>
            <a:chExt cx="5196337" cy="47752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359763" y="-38100"/>
              <a:ext cx="283657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Garet"/>
                </a:rPr>
                <a:t>Zenith _Spark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227986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Garet"/>
                </a:rPr>
                <a:t>Present by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10202" y="2611841"/>
            <a:ext cx="13267596" cy="410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Heavy"/>
              </a:rPr>
              <a:t>Welcome to</a:t>
            </a:r>
          </a:p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Heavy"/>
              </a:rPr>
              <a:t>“NEW LIFE”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4200" y="309693"/>
            <a:ext cx="2463067" cy="885755"/>
            <a:chOff x="0" y="0"/>
            <a:chExt cx="3284090" cy="11810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26770" y="0"/>
              <a:ext cx="757320" cy="1181006"/>
            </a:xfrm>
            <a:custGeom>
              <a:avLst/>
              <a:gdLst/>
              <a:ahLst/>
              <a:cxnLst/>
              <a:rect r="r" b="b" t="t" l="l"/>
              <a:pathLst>
                <a:path h="1181006" w="757320">
                  <a:moveTo>
                    <a:pt x="0" y="0"/>
                  </a:moveTo>
                  <a:lnTo>
                    <a:pt x="757320" y="0"/>
                  </a:lnTo>
                  <a:lnTo>
                    <a:pt x="757320" y="1181006"/>
                  </a:lnTo>
                  <a:lnTo>
                    <a:pt x="0" y="1181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61172"/>
              <a:ext cx="1310335" cy="791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72"/>
                </a:lnSpc>
                <a:spcBef>
                  <a:spcPct val="0"/>
                </a:spcBef>
              </a:pPr>
              <a:r>
                <a:rPr lang="en-US" sz="3694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89211" y="161172"/>
              <a:ext cx="1049583" cy="791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72"/>
                </a:lnSpc>
                <a:spcBef>
                  <a:spcPct val="0"/>
                </a:spcBef>
              </a:pPr>
              <a:r>
                <a:rPr lang="en-US" sz="3694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676607" y="6853419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75473"/>
            <a:ext cx="1999384" cy="719007"/>
            <a:chOff x="0" y="0"/>
            <a:chExt cx="2665846" cy="9586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0979" y="3294392"/>
            <a:ext cx="3938386" cy="4405830"/>
            <a:chOff x="0" y="0"/>
            <a:chExt cx="1254882" cy="14038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4882" cy="1403823"/>
            </a:xfrm>
            <a:custGeom>
              <a:avLst/>
              <a:gdLst/>
              <a:ahLst/>
              <a:cxnLst/>
              <a:rect r="r" b="b" t="t" l="l"/>
              <a:pathLst>
                <a:path h="1403823" w="1254882">
                  <a:moveTo>
                    <a:pt x="1130422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30422" y="0"/>
                  </a:lnTo>
                  <a:cubicBezTo>
                    <a:pt x="1199002" y="0"/>
                    <a:pt x="1254882" y="55880"/>
                    <a:pt x="1254882" y="124460"/>
                  </a:cubicBezTo>
                  <a:lnTo>
                    <a:pt x="1254882" y="1279363"/>
                  </a:lnTo>
                  <a:cubicBezTo>
                    <a:pt x="1254882" y="1347943"/>
                    <a:pt x="1199002" y="1403823"/>
                    <a:pt x="1130422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98875" y="3937218"/>
            <a:ext cx="2342594" cy="1991205"/>
          </a:xfrm>
          <a:custGeom>
            <a:avLst/>
            <a:gdLst/>
            <a:ahLst/>
            <a:cxnLst/>
            <a:rect r="r" b="b" t="t" l="l"/>
            <a:pathLst>
              <a:path h="1991205" w="2342594">
                <a:moveTo>
                  <a:pt x="0" y="0"/>
                </a:moveTo>
                <a:lnTo>
                  <a:pt x="2342594" y="0"/>
                </a:lnTo>
                <a:lnTo>
                  <a:pt x="2342594" y="1991206"/>
                </a:lnTo>
                <a:lnTo>
                  <a:pt x="0" y="1991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199986" y="3358756"/>
            <a:ext cx="3840048" cy="4295820"/>
            <a:chOff x="0" y="0"/>
            <a:chExt cx="1254882" cy="14038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4882" cy="1403823"/>
            </a:xfrm>
            <a:custGeom>
              <a:avLst/>
              <a:gdLst/>
              <a:ahLst/>
              <a:cxnLst/>
              <a:rect r="r" b="b" t="t" l="l"/>
              <a:pathLst>
                <a:path h="1403823" w="1254882">
                  <a:moveTo>
                    <a:pt x="1130422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30422" y="0"/>
                  </a:lnTo>
                  <a:cubicBezTo>
                    <a:pt x="1199002" y="0"/>
                    <a:pt x="1254882" y="55880"/>
                    <a:pt x="1254882" y="124460"/>
                  </a:cubicBezTo>
                  <a:lnTo>
                    <a:pt x="1254882" y="1279363"/>
                  </a:lnTo>
                  <a:cubicBezTo>
                    <a:pt x="1254882" y="1347943"/>
                    <a:pt x="1199002" y="1403823"/>
                    <a:pt x="1130422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97234" y="3349397"/>
            <a:ext cx="3840048" cy="4295820"/>
            <a:chOff x="0" y="0"/>
            <a:chExt cx="1254882" cy="14038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4882" cy="1403823"/>
            </a:xfrm>
            <a:custGeom>
              <a:avLst/>
              <a:gdLst/>
              <a:ahLst/>
              <a:cxnLst/>
              <a:rect r="r" b="b" t="t" l="l"/>
              <a:pathLst>
                <a:path h="1403823" w="1254882">
                  <a:moveTo>
                    <a:pt x="1130422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30422" y="0"/>
                  </a:lnTo>
                  <a:cubicBezTo>
                    <a:pt x="1199002" y="0"/>
                    <a:pt x="1254882" y="55880"/>
                    <a:pt x="1254882" y="124460"/>
                  </a:cubicBezTo>
                  <a:lnTo>
                    <a:pt x="1254882" y="1279363"/>
                  </a:lnTo>
                  <a:cubicBezTo>
                    <a:pt x="1254882" y="1347943"/>
                    <a:pt x="1199002" y="1403823"/>
                    <a:pt x="1130422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157615" y="3940139"/>
            <a:ext cx="1924790" cy="1986880"/>
          </a:xfrm>
          <a:custGeom>
            <a:avLst/>
            <a:gdLst/>
            <a:ahLst/>
            <a:cxnLst/>
            <a:rect r="r" b="b" t="t" l="l"/>
            <a:pathLst>
              <a:path h="1986880" w="1924790">
                <a:moveTo>
                  <a:pt x="0" y="0"/>
                </a:moveTo>
                <a:lnTo>
                  <a:pt x="1924790" y="0"/>
                </a:lnTo>
                <a:lnTo>
                  <a:pt x="1924790" y="1986879"/>
                </a:lnTo>
                <a:lnTo>
                  <a:pt x="0" y="19868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07382" y="3976173"/>
            <a:ext cx="2019752" cy="1941486"/>
          </a:xfrm>
          <a:custGeom>
            <a:avLst/>
            <a:gdLst/>
            <a:ahLst/>
            <a:cxnLst/>
            <a:rect r="r" b="b" t="t" l="l"/>
            <a:pathLst>
              <a:path h="1941486" w="2019752">
                <a:moveTo>
                  <a:pt x="0" y="0"/>
                </a:moveTo>
                <a:lnTo>
                  <a:pt x="2019752" y="0"/>
                </a:lnTo>
                <a:lnTo>
                  <a:pt x="2019752" y="1941486"/>
                </a:lnTo>
                <a:lnTo>
                  <a:pt x="0" y="19414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794482" y="3294392"/>
            <a:ext cx="3840048" cy="4295820"/>
            <a:chOff x="0" y="0"/>
            <a:chExt cx="1254882" cy="14038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4882" cy="1403823"/>
            </a:xfrm>
            <a:custGeom>
              <a:avLst/>
              <a:gdLst/>
              <a:ahLst/>
              <a:cxnLst/>
              <a:rect r="r" b="b" t="t" l="l"/>
              <a:pathLst>
                <a:path h="1403823" w="1254882">
                  <a:moveTo>
                    <a:pt x="1130422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30422" y="0"/>
                  </a:lnTo>
                  <a:cubicBezTo>
                    <a:pt x="1199002" y="0"/>
                    <a:pt x="1254882" y="55880"/>
                    <a:pt x="1254882" y="124460"/>
                  </a:cubicBezTo>
                  <a:lnTo>
                    <a:pt x="1254882" y="1279363"/>
                  </a:lnTo>
                  <a:cubicBezTo>
                    <a:pt x="1254882" y="1347943"/>
                    <a:pt x="1199002" y="1403823"/>
                    <a:pt x="1130422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4756507" y="3937218"/>
            <a:ext cx="1994610" cy="2200949"/>
          </a:xfrm>
          <a:custGeom>
            <a:avLst/>
            <a:gdLst/>
            <a:ahLst/>
            <a:cxnLst/>
            <a:rect r="r" b="b" t="t" l="l"/>
            <a:pathLst>
              <a:path h="2200949" w="1994610">
                <a:moveTo>
                  <a:pt x="0" y="0"/>
                </a:moveTo>
                <a:lnTo>
                  <a:pt x="1994609" y="0"/>
                </a:lnTo>
                <a:lnTo>
                  <a:pt x="1994609" y="2200949"/>
                </a:lnTo>
                <a:lnTo>
                  <a:pt x="0" y="2200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71527" y="1646993"/>
            <a:ext cx="7210878" cy="117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34"/>
              </a:lnSpc>
            </a:pPr>
            <a:r>
              <a:rPr lang="en-US" sz="6934">
                <a:solidFill>
                  <a:srgbClr val="FFBD59"/>
                </a:solidFill>
                <a:latin typeface="Mont Heavy"/>
              </a:rPr>
              <a:t>Revenue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4072" y="6346456"/>
            <a:ext cx="2972200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00"/>
              </a:lnSpc>
            </a:pPr>
            <a:r>
              <a:rPr lang="en-US" sz="2700">
                <a:solidFill>
                  <a:srgbClr val="FFBD59"/>
                </a:solidFill>
                <a:latin typeface="Mont Bold"/>
              </a:rPr>
              <a:t>12 Week Program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99453" y="6403840"/>
            <a:ext cx="324111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99"/>
              </a:lnSpc>
            </a:pPr>
            <a:r>
              <a:rPr lang="en-US" sz="2699">
                <a:solidFill>
                  <a:srgbClr val="FFBD59"/>
                </a:solidFill>
                <a:latin typeface="Mont Bold"/>
              </a:rPr>
              <a:t>Premium Features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55576" y="6365506"/>
            <a:ext cx="352336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99"/>
              </a:lnSpc>
            </a:pPr>
            <a:r>
              <a:rPr lang="en-US" sz="2699">
                <a:solidFill>
                  <a:srgbClr val="FFBD59"/>
                </a:solidFill>
                <a:latin typeface="Mont Bold"/>
              </a:rPr>
              <a:t>1:1 Therapy Sessions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80717" y="6365506"/>
            <a:ext cx="2346190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99"/>
              </a:lnSpc>
            </a:pPr>
            <a:r>
              <a:rPr lang="en-US" sz="2699">
                <a:solidFill>
                  <a:srgbClr val="FFBD59"/>
                </a:solidFill>
                <a:latin typeface="Mont Bold"/>
              </a:rPr>
              <a:t>Partnerships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643750" y="6231048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26037" y="2829900"/>
          <a:ext cx="16635927" cy="5124271"/>
        </p:xfrm>
        <a:graphic>
          <a:graphicData uri="http://schemas.openxmlformats.org/drawingml/2006/table">
            <a:tbl>
              <a:tblPr/>
              <a:tblGrid>
                <a:gridCol w="6895655"/>
                <a:gridCol w="3672674"/>
                <a:gridCol w="3033799"/>
                <a:gridCol w="3033799"/>
              </a:tblGrid>
              <a:tr h="13209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962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 Bold"/>
                        </a:rPr>
                        <a:t>AI-Driven Personalized 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11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 Bold"/>
                        </a:rPr>
                        <a:t>Downloadable Offline Resources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888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 Bold"/>
                        </a:rPr>
                        <a:t>In-App Progress Tracker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412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 Bold"/>
                        </a:rPr>
                        <a:t>Virtual Reality(VR) Relaxation Sessions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33231" y="1590052"/>
            <a:ext cx="8592340" cy="91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00"/>
              </a:lnSpc>
            </a:pPr>
            <a:r>
              <a:rPr lang="en-US" sz="5400">
                <a:solidFill>
                  <a:srgbClr val="FFBD59"/>
                </a:solidFill>
                <a:latin typeface="Mont Heavy"/>
              </a:rPr>
              <a:t>Why Choose “New Life”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68898"/>
            <a:ext cx="1999384" cy="719007"/>
            <a:chOff x="0" y="0"/>
            <a:chExt cx="2665846" cy="95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829180" y="2848689"/>
            <a:ext cx="6601822" cy="11046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8323735" y="3054476"/>
            <a:ext cx="1640531" cy="589959"/>
            <a:chOff x="0" y="0"/>
            <a:chExt cx="2187374" cy="7866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682960" y="0"/>
              <a:ext cx="504415" cy="786611"/>
            </a:xfrm>
            <a:custGeom>
              <a:avLst/>
              <a:gdLst/>
              <a:ahLst/>
              <a:cxnLst/>
              <a:rect r="r" b="b" t="t" l="l"/>
              <a:pathLst>
                <a:path h="786611" w="504415">
                  <a:moveTo>
                    <a:pt x="0" y="0"/>
                  </a:moveTo>
                  <a:lnTo>
                    <a:pt x="504414" y="0"/>
                  </a:lnTo>
                  <a:lnTo>
                    <a:pt x="504414" y="786611"/>
                  </a:lnTo>
                  <a:lnTo>
                    <a:pt x="0" y="786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04133"/>
              <a:ext cx="872751" cy="53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45"/>
                </a:lnSpc>
                <a:spcBef>
                  <a:spcPct val="0"/>
                </a:spcBef>
              </a:pPr>
              <a:r>
                <a:rPr lang="en-US" sz="2460">
                  <a:solidFill>
                    <a:srgbClr val="2E2D2D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25287" y="104133"/>
              <a:ext cx="699076" cy="53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45"/>
                </a:lnSpc>
                <a:spcBef>
                  <a:spcPct val="0"/>
                </a:spcBef>
              </a:pPr>
              <a:r>
                <a:rPr lang="en-US" sz="2460">
                  <a:solidFill>
                    <a:srgbClr val="222221"/>
                  </a:solidFill>
                  <a:latin typeface="Racing Sans One"/>
                </a:rPr>
                <a:t>life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335007" y="2948278"/>
            <a:ext cx="868528" cy="802355"/>
          </a:xfrm>
          <a:custGeom>
            <a:avLst/>
            <a:gdLst/>
            <a:ahLst/>
            <a:cxnLst/>
            <a:rect r="r" b="b" t="t" l="l"/>
            <a:pathLst>
              <a:path h="802355" w="868528">
                <a:moveTo>
                  <a:pt x="0" y="0"/>
                </a:moveTo>
                <a:lnTo>
                  <a:pt x="868528" y="0"/>
                </a:lnTo>
                <a:lnTo>
                  <a:pt x="868528" y="802354"/>
                </a:lnTo>
                <a:lnTo>
                  <a:pt x="0" y="8023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70898" y="2912420"/>
            <a:ext cx="698450" cy="692892"/>
          </a:xfrm>
          <a:custGeom>
            <a:avLst/>
            <a:gdLst/>
            <a:ahLst/>
            <a:cxnLst/>
            <a:rect r="r" b="b" t="t" l="l"/>
            <a:pathLst>
              <a:path h="692892" w="698450">
                <a:moveTo>
                  <a:pt x="0" y="0"/>
                </a:moveTo>
                <a:lnTo>
                  <a:pt x="698450" y="0"/>
                </a:lnTo>
                <a:lnTo>
                  <a:pt x="698450" y="692893"/>
                </a:lnTo>
                <a:lnTo>
                  <a:pt x="0" y="6928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39942" y="4316175"/>
            <a:ext cx="580582" cy="537038"/>
          </a:xfrm>
          <a:custGeom>
            <a:avLst/>
            <a:gdLst/>
            <a:ahLst/>
            <a:cxnLst/>
            <a:rect r="r" b="b" t="t" l="l"/>
            <a:pathLst>
              <a:path h="537038" w="580582">
                <a:moveTo>
                  <a:pt x="0" y="0"/>
                </a:moveTo>
                <a:lnTo>
                  <a:pt x="580582" y="0"/>
                </a:lnTo>
                <a:lnTo>
                  <a:pt x="580582" y="537039"/>
                </a:lnTo>
                <a:lnTo>
                  <a:pt x="0" y="5370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936437" y="5311569"/>
            <a:ext cx="580582" cy="537038"/>
          </a:xfrm>
          <a:custGeom>
            <a:avLst/>
            <a:gdLst/>
            <a:ahLst/>
            <a:cxnLst/>
            <a:rect r="r" b="b" t="t" l="l"/>
            <a:pathLst>
              <a:path h="537038" w="580582">
                <a:moveTo>
                  <a:pt x="0" y="0"/>
                </a:moveTo>
                <a:lnTo>
                  <a:pt x="580581" y="0"/>
                </a:lnTo>
                <a:lnTo>
                  <a:pt x="580581" y="537038"/>
                </a:lnTo>
                <a:lnTo>
                  <a:pt x="0" y="537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36437" y="6196726"/>
            <a:ext cx="580582" cy="537038"/>
          </a:xfrm>
          <a:custGeom>
            <a:avLst/>
            <a:gdLst/>
            <a:ahLst/>
            <a:cxnLst/>
            <a:rect r="r" b="b" t="t" l="l"/>
            <a:pathLst>
              <a:path h="537038" w="580582">
                <a:moveTo>
                  <a:pt x="0" y="0"/>
                </a:moveTo>
                <a:lnTo>
                  <a:pt x="580581" y="0"/>
                </a:lnTo>
                <a:lnTo>
                  <a:pt x="580581" y="537038"/>
                </a:lnTo>
                <a:lnTo>
                  <a:pt x="0" y="537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936437" y="7256231"/>
            <a:ext cx="580582" cy="537038"/>
          </a:xfrm>
          <a:custGeom>
            <a:avLst/>
            <a:gdLst/>
            <a:ahLst/>
            <a:cxnLst/>
            <a:rect r="r" b="b" t="t" l="l"/>
            <a:pathLst>
              <a:path h="537038" w="580582">
                <a:moveTo>
                  <a:pt x="0" y="0"/>
                </a:moveTo>
                <a:lnTo>
                  <a:pt x="580581" y="0"/>
                </a:lnTo>
                <a:lnTo>
                  <a:pt x="580581" y="537039"/>
                </a:lnTo>
                <a:lnTo>
                  <a:pt x="0" y="5370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707488" y="4263629"/>
            <a:ext cx="496046" cy="642131"/>
          </a:xfrm>
          <a:custGeom>
            <a:avLst/>
            <a:gdLst/>
            <a:ahLst/>
            <a:cxnLst/>
            <a:rect r="r" b="b" t="t" l="l"/>
            <a:pathLst>
              <a:path h="642131" w="496046">
                <a:moveTo>
                  <a:pt x="0" y="0"/>
                </a:moveTo>
                <a:lnTo>
                  <a:pt x="496047" y="0"/>
                </a:lnTo>
                <a:lnTo>
                  <a:pt x="496047" y="642131"/>
                </a:lnTo>
                <a:lnTo>
                  <a:pt x="0" y="642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176063" y="2998205"/>
            <a:ext cx="1995309" cy="464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5"/>
              </a:lnSpc>
              <a:spcBef>
                <a:spcPct val="0"/>
              </a:spcBef>
            </a:pPr>
            <a:r>
              <a:rPr lang="en-US" sz="2725">
                <a:solidFill>
                  <a:srgbClr val="000000"/>
                </a:solidFill>
                <a:latin typeface="Canva Sans Bold"/>
              </a:rPr>
              <a:t>Companies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28392" y="3383773"/>
            <a:ext cx="1995309" cy="464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5"/>
              </a:lnSpc>
              <a:spcBef>
                <a:spcPct val="0"/>
              </a:spcBef>
            </a:pPr>
            <a:r>
              <a:rPr lang="en-US" sz="2725">
                <a:solidFill>
                  <a:srgbClr val="000000"/>
                </a:solidFill>
                <a:latin typeface="Canva Sans Bold"/>
              </a:rPr>
              <a:t>Features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574276" y="3603680"/>
            <a:ext cx="109169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 Bold"/>
              </a:rPr>
              <a:t>Life spring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707488" y="5198765"/>
            <a:ext cx="496046" cy="642131"/>
          </a:xfrm>
          <a:custGeom>
            <a:avLst/>
            <a:gdLst/>
            <a:ahLst/>
            <a:cxnLst/>
            <a:rect r="r" b="b" t="t" l="l"/>
            <a:pathLst>
              <a:path h="642131" w="496046">
                <a:moveTo>
                  <a:pt x="0" y="0"/>
                </a:moveTo>
                <a:lnTo>
                  <a:pt x="496047" y="0"/>
                </a:lnTo>
                <a:lnTo>
                  <a:pt x="496047" y="642131"/>
                </a:lnTo>
                <a:lnTo>
                  <a:pt x="0" y="642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07488" y="6231048"/>
            <a:ext cx="496046" cy="642131"/>
          </a:xfrm>
          <a:custGeom>
            <a:avLst/>
            <a:gdLst/>
            <a:ahLst/>
            <a:cxnLst/>
            <a:rect r="r" b="b" t="t" l="l"/>
            <a:pathLst>
              <a:path h="642131" w="496046">
                <a:moveTo>
                  <a:pt x="0" y="0"/>
                </a:moveTo>
                <a:lnTo>
                  <a:pt x="496047" y="0"/>
                </a:lnTo>
                <a:lnTo>
                  <a:pt x="496047" y="642131"/>
                </a:lnTo>
                <a:lnTo>
                  <a:pt x="0" y="642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707488" y="7256231"/>
            <a:ext cx="496046" cy="642131"/>
          </a:xfrm>
          <a:custGeom>
            <a:avLst/>
            <a:gdLst/>
            <a:ahLst/>
            <a:cxnLst/>
            <a:rect r="r" b="b" t="t" l="l"/>
            <a:pathLst>
              <a:path h="642131" w="496046">
                <a:moveTo>
                  <a:pt x="0" y="0"/>
                </a:moveTo>
                <a:lnTo>
                  <a:pt x="496047" y="0"/>
                </a:lnTo>
                <a:lnTo>
                  <a:pt x="496047" y="642132"/>
                </a:lnTo>
                <a:lnTo>
                  <a:pt x="0" y="642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872100" y="4263629"/>
            <a:ext cx="496046" cy="642131"/>
          </a:xfrm>
          <a:custGeom>
            <a:avLst/>
            <a:gdLst/>
            <a:ahLst/>
            <a:cxnLst/>
            <a:rect r="r" b="b" t="t" l="l"/>
            <a:pathLst>
              <a:path h="642131" w="496046">
                <a:moveTo>
                  <a:pt x="0" y="0"/>
                </a:moveTo>
                <a:lnTo>
                  <a:pt x="496046" y="0"/>
                </a:lnTo>
                <a:lnTo>
                  <a:pt x="496046" y="642131"/>
                </a:lnTo>
                <a:lnTo>
                  <a:pt x="0" y="642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872100" y="5259022"/>
            <a:ext cx="496046" cy="642131"/>
          </a:xfrm>
          <a:custGeom>
            <a:avLst/>
            <a:gdLst/>
            <a:ahLst/>
            <a:cxnLst/>
            <a:rect r="r" b="b" t="t" l="l"/>
            <a:pathLst>
              <a:path h="642131" w="496046">
                <a:moveTo>
                  <a:pt x="0" y="0"/>
                </a:moveTo>
                <a:lnTo>
                  <a:pt x="496046" y="0"/>
                </a:lnTo>
                <a:lnTo>
                  <a:pt x="496046" y="642132"/>
                </a:lnTo>
                <a:lnTo>
                  <a:pt x="0" y="642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872100" y="6231048"/>
            <a:ext cx="496046" cy="642131"/>
          </a:xfrm>
          <a:custGeom>
            <a:avLst/>
            <a:gdLst/>
            <a:ahLst/>
            <a:cxnLst/>
            <a:rect r="r" b="b" t="t" l="l"/>
            <a:pathLst>
              <a:path h="642131" w="496046">
                <a:moveTo>
                  <a:pt x="0" y="0"/>
                </a:moveTo>
                <a:lnTo>
                  <a:pt x="496046" y="0"/>
                </a:lnTo>
                <a:lnTo>
                  <a:pt x="496046" y="642131"/>
                </a:lnTo>
                <a:lnTo>
                  <a:pt x="0" y="642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872100" y="7256231"/>
            <a:ext cx="496046" cy="642131"/>
          </a:xfrm>
          <a:custGeom>
            <a:avLst/>
            <a:gdLst/>
            <a:ahLst/>
            <a:cxnLst/>
            <a:rect r="r" b="b" t="t" l="l"/>
            <a:pathLst>
              <a:path h="642131" w="496046">
                <a:moveTo>
                  <a:pt x="0" y="0"/>
                </a:moveTo>
                <a:lnTo>
                  <a:pt x="496046" y="0"/>
                </a:lnTo>
                <a:lnTo>
                  <a:pt x="496046" y="642132"/>
                </a:lnTo>
                <a:lnTo>
                  <a:pt x="0" y="642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273013"/>
          </a:xfrm>
          <a:custGeom>
            <a:avLst/>
            <a:gdLst/>
            <a:ahLst/>
            <a:cxnLst/>
            <a:rect r="r" b="b" t="t" l="l"/>
            <a:pathLst>
              <a:path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58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10202" y="3175397"/>
            <a:ext cx="13267596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Heavy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345999" y="9001176"/>
            <a:ext cx="5596003" cy="514247"/>
            <a:chOff x="0" y="0"/>
            <a:chExt cx="7461337" cy="6856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3388347" y="-66675"/>
              <a:ext cx="4072990" cy="752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824"/>
                </a:lnSpc>
              </a:pPr>
              <a:r>
                <a:rPr lang="en-US" sz="3446">
                  <a:solidFill>
                    <a:srgbClr val="FFFFFF"/>
                  </a:solidFill>
                  <a:latin typeface="Garet"/>
                </a:rPr>
                <a:t>Zenith _Spark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3273617" cy="752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24"/>
                </a:lnSpc>
              </a:pPr>
              <a:r>
                <a:rPr lang="en-US" sz="3446">
                  <a:solidFill>
                    <a:srgbClr val="FFFFFF"/>
                  </a:solidFill>
                  <a:latin typeface="Garet"/>
                </a:rPr>
                <a:t>Present by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69196"/>
            <a:ext cx="1999384" cy="719007"/>
            <a:chOff x="0" y="0"/>
            <a:chExt cx="2665846" cy="95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273013"/>
          </a:xfrm>
          <a:custGeom>
            <a:avLst/>
            <a:gdLst/>
            <a:ahLst/>
            <a:cxnLst/>
            <a:rect r="r" b="b" t="t" l="l"/>
            <a:pathLst>
              <a:path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58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21792" y="1477707"/>
            <a:ext cx="2904214" cy="2795306"/>
          </a:xfrm>
          <a:custGeom>
            <a:avLst/>
            <a:gdLst/>
            <a:ahLst/>
            <a:cxnLst/>
            <a:rect r="r" b="b" t="t" l="l"/>
            <a:pathLst>
              <a:path h="2795306" w="2904214">
                <a:moveTo>
                  <a:pt x="0" y="0"/>
                </a:moveTo>
                <a:lnTo>
                  <a:pt x="2904214" y="0"/>
                </a:lnTo>
                <a:lnTo>
                  <a:pt x="2904214" y="2795306"/>
                </a:lnTo>
                <a:lnTo>
                  <a:pt x="0" y="2795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49589" y="4414235"/>
            <a:ext cx="8648620" cy="2669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6"/>
              </a:lnSpc>
            </a:pPr>
            <a:r>
              <a:rPr lang="en-US" sz="7822">
                <a:solidFill>
                  <a:srgbClr val="FFFFFF"/>
                </a:solidFill>
                <a:latin typeface="Mont Heavy"/>
              </a:rPr>
              <a:t>Have Any Question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46471" y="9026041"/>
            <a:ext cx="5054857" cy="464518"/>
            <a:chOff x="0" y="0"/>
            <a:chExt cx="6739809" cy="61935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060686" y="-57150"/>
              <a:ext cx="3679123" cy="67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358"/>
                </a:lnSpc>
              </a:pPr>
              <a:r>
                <a:rPr lang="en-US" sz="3112">
                  <a:solidFill>
                    <a:srgbClr val="FFFFFF"/>
                  </a:solidFill>
                  <a:latin typeface="Garet"/>
                </a:rPr>
                <a:t>Zenith _Spark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2957051" cy="67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58"/>
                </a:lnSpc>
              </a:pPr>
              <a:r>
                <a:rPr lang="en-US" sz="3112">
                  <a:solidFill>
                    <a:srgbClr val="FFFFFF"/>
                  </a:solidFill>
                  <a:latin typeface="Garet"/>
                </a:rPr>
                <a:t>Present by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73899"/>
            <a:ext cx="1999384" cy="719007"/>
            <a:chOff x="0" y="0"/>
            <a:chExt cx="2665846" cy="95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273013"/>
          </a:xfrm>
          <a:custGeom>
            <a:avLst/>
            <a:gdLst/>
            <a:ahLst/>
            <a:cxnLst/>
            <a:rect r="r" b="b" t="t" l="l"/>
            <a:pathLst>
              <a:path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58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10202" y="3175397"/>
            <a:ext cx="13267596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Heavy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515136" y="9258300"/>
            <a:ext cx="5257727" cy="483161"/>
            <a:chOff x="0" y="0"/>
            <a:chExt cx="7010303" cy="6442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3183523" y="-66675"/>
              <a:ext cx="3826780" cy="710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32"/>
                </a:lnSpc>
              </a:pPr>
              <a:r>
                <a:rPr lang="en-US" sz="3237">
                  <a:solidFill>
                    <a:srgbClr val="FFFFFF"/>
                  </a:solidFill>
                  <a:latin typeface="Garet"/>
                </a:rPr>
                <a:t>Zenith _Spark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3075728" cy="710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32"/>
                </a:lnSpc>
              </a:pPr>
              <a:r>
                <a:rPr lang="en-US" sz="3237">
                  <a:solidFill>
                    <a:srgbClr val="FFFFFF"/>
                  </a:solidFill>
                  <a:latin typeface="Garet"/>
                </a:rPr>
                <a:t>Present by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66115"/>
            <a:ext cx="1999384" cy="719007"/>
            <a:chOff x="0" y="0"/>
            <a:chExt cx="2665846" cy="95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9283" y="-378910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72653" y="3068767"/>
            <a:ext cx="4353213" cy="5280257"/>
            <a:chOff x="0" y="0"/>
            <a:chExt cx="1157357" cy="14038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41764" y="3735890"/>
            <a:ext cx="1785749" cy="178574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759" t="0" r="-7907" b="-2158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436491" y="3068767"/>
            <a:ext cx="4353213" cy="5280257"/>
            <a:chOff x="0" y="0"/>
            <a:chExt cx="1157357" cy="14038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005602" y="3735890"/>
            <a:ext cx="1785749" cy="178574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1498" t="-50112" r="-19089" b="-625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319799" y="876300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Mont Heavy"/>
              </a:rPr>
              <a:t>The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41764" y="6019139"/>
            <a:ext cx="3310048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Safayete </a:t>
            </a:r>
          </a:p>
          <a:p>
            <a:pPr marL="0" indent="0" lvl="0">
              <a:lnSpc>
                <a:spcPts val="420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Nava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41764" y="7321141"/>
            <a:ext cx="306511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</a:rPr>
              <a:t>CO-FOUNDER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05602" y="7321141"/>
            <a:ext cx="17857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</a:rPr>
              <a:t>FOUNDER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05602" y="6019139"/>
            <a:ext cx="1930999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Ashab</a:t>
            </a:r>
          </a:p>
          <a:p>
            <a:pPr marL="0" indent="0" lvl="0">
              <a:lnSpc>
                <a:spcPts val="420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Asir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44200" y="170250"/>
            <a:ext cx="1999384" cy="719007"/>
            <a:chOff x="0" y="0"/>
            <a:chExt cx="2665846" cy="95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06688" y="2989166"/>
            <a:ext cx="13867858" cy="13867858"/>
          </a:xfrm>
          <a:custGeom>
            <a:avLst/>
            <a:gdLst/>
            <a:ahLst/>
            <a:cxnLst/>
            <a:rect r="r" b="b" t="t" l="l"/>
            <a:pathLst>
              <a:path h="13867858" w="13867858">
                <a:moveTo>
                  <a:pt x="0" y="0"/>
                </a:moveTo>
                <a:lnTo>
                  <a:pt x="13867858" y="0"/>
                </a:lnTo>
                <a:lnTo>
                  <a:pt x="13867858" y="13867857"/>
                </a:lnTo>
                <a:lnTo>
                  <a:pt x="0" y="13867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00097" y="-3632307"/>
            <a:ext cx="8775807" cy="8775807"/>
          </a:xfrm>
          <a:custGeom>
            <a:avLst/>
            <a:gdLst/>
            <a:ahLst/>
            <a:cxnLst/>
            <a:rect r="r" b="b" t="t" l="l"/>
            <a:pathLst>
              <a:path h="8775807" w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46167" y="1881255"/>
            <a:ext cx="526649" cy="526649"/>
          </a:xfrm>
          <a:custGeom>
            <a:avLst/>
            <a:gdLst/>
            <a:ahLst/>
            <a:cxnLst/>
            <a:rect r="r" b="b" t="t" l="l"/>
            <a:pathLst>
              <a:path h="526649" w="526649">
                <a:moveTo>
                  <a:pt x="0" y="0"/>
                </a:moveTo>
                <a:lnTo>
                  <a:pt x="526649" y="0"/>
                </a:lnTo>
                <a:lnTo>
                  <a:pt x="526649" y="526649"/>
                </a:lnTo>
                <a:lnTo>
                  <a:pt x="0" y="526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49795" y="1673092"/>
            <a:ext cx="357172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46167" y="748295"/>
            <a:ext cx="6510417" cy="97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21"/>
              </a:lnSpc>
            </a:pPr>
            <a:r>
              <a:rPr lang="en-US" sz="5821">
                <a:solidFill>
                  <a:srgbClr val="FFBD59"/>
                </a:solidFill>
                <a:latin typeface="Mont Heavy"/>
              </a:rPr>
              <a:t>Table of content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246167" y="2818033"/>
            <a:ext cx="526649" cy="526649"/>
          </a:xfrm>
          <a:custGeom>
            <a:avLst/>
            <a:gdLst/>
            <a:ahLst/>
            <a:cxnLst/>
            <a:rect r="r" b="b" t="t" l="l"/>
            <a:pathLst>
              <a:path h="526649" w="526649">
                <a:moveTo>
                  <a:pt x="0" y="0"/>
                </a:moveTo>
                <a:lnTo>
                  <a:pt x="526649" y="0"/>
                </a:lnTo>
                <a:lnTo>
                  <a:pt x="526649" y="526648"/>
                </a:lnTo>
                <a:lnTo>
                  <a:pt x="0" y="526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49795" y="2608483"/>
            <a:ext cx="242274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Problem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246167" y="3750096"/>
            <a:ext cx="526649" cy="526649"/>
          </a:xfrm>
          <a:custGeom>
            <a:avLst/>
            <a:gdLst/>
            <a:ahLst/>
            <a:cxnLst/>
            <a:rect r="r" b="b" t="t" l="l"/>
            <a:pathLst>
              <a:path h="526649" w="526649">
                <a:moveTo>
                  <a:pt x="0" y="0"/>
                </a:moveTo>
                <a:lnTo>
                  <a:pt x="526649" y="0"/>
                </a:lnTo>
                <a:lnTo>
                  <a:pt x="526649" y="526648"/>
                </a:lnTo>
                <a:lnTo>
                  <a:pt x="0" y="526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949795" y="3541933"/>
            <a:ext cx="242274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Solution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246167" y="4683546"/>
            <a:ext cx="526649" cy="526649"/>
          </a:xfrm>
          <a:custGeom>
            <a:avLst/>
            <a:gdLst/>
            <a:ahLst/>
            <a:cxnLst/>
            <a:rect r="r" b="b" t="t" l="l"/>
            <a:pathLst>
              <a:path h="526649" w="526649">
                <a:moveTo>
                  <a:pt x="0" y="0"/>
                </a:moveTo>
                <a:lnTo>
                  <a:pt x="526649" y="0"/>
                </a:lnTo>
                <a:lnTo>
                  <a:pt x="526649" y="526648"/>
                </a:lnTo>
                <a:lnTo>
                  <a:pt x="0" y="526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49795" y="4475383"/>
            <a:ext cx="357172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How it works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246167" y="5616996"/>
            <a:ext cx="526649" cy="526649"/>
          </a:xfrm>
          <a:custGeom>
            <a:avLst/>
            <a:gdLst/>
            <a:ahLst/>
            <a:cxnLst/>
            <a:rect r="r" b="b" t="t" l="l"/>
            <a:pathLst>
              <a:path h="526649" w="526649">
                <a:moveTo>
                  <a:pt x="0" y="0"/>
                </a:moveTo>
                <a:lnTo>
                  <a:pt x="526649" y="0"/>
                </a:lnTo>
                <a:lnTo>
                  <a:pt x="526649" y="526648"/>
                </a:lnTo>
                <a:lnTo>
                  <a:pt x="0" y="526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949795" y="5408833"/>
            <a:ext cx="408647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Target Market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246167" y="6550446"/>
            <a:ext cx="526649" cy="526649"/>
          </a:xfrm>
          <a:custGeom>
            <a:avLst/>
            <a:gdLst/>
            <a:ahLst/>
            <a:cxnLst/>
            <a:rect r="r" b="b" t="t" l="l"/>
            <a:pathLst>
              <a:path h="526649" w="526649">
                <a:moveTo>
                  <a:pt x="0" y="0"/>
                </a:moveTo>
                <a:lnTo>
                  <a:pt x="526649" y="0"/>
                </a:lnTo>
                <a:lnTo>
                  <a:pt x="526649" y="526648"/>
                </a:lnTo>
                <a:lnTo>
                  <a:pt x="0" y="526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949795" y="6342283"/>
            <a:ext cx="326766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Market size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246167" y="7426746"/>
            <a:ext cx="526649" cy="526649"/>
          </a:xfrm>
          <a:custGeom>
            <a:avLst/>
            <a:gdLst/>
            <a:ahLst/>
            <a:cxnLst/>
            <a:rect r="r" b="b" t="t" l="l"/>
            <a:pathLst>
              <a:path h="526649" w="526649">
                <a:moveTo>
                  <a:pt x="0" y="0"/>
                </a:moveTo>
                <a:lnTo>
                  <a:pt x="526649" y="0"/>
                </a:lnTo>
                <a:lnTo>
                  <a:pt x="526649" y="526648"/>
                </a:lnTo>
                <a:lnTo>
                  <a:pt x="0" y="526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949795" y="7218583"/>
            <a:ext cx="423174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Why “New life”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246167" y="8303046"/>
            <a:ext cx="526649" cy="526649"/>
          </a:xfrm>
          <a:custGeom>
            <a:avLst/>
            <a:gdLst/>
            <a:ahLst/>
            <a:cxnLst/>
            <a:rect r="r" b="b" t="t" l="l"/>
            <a:pathLst>
              <a:path h="526649" w="526649">
                <a:moveTo>
                  <a:pt x="0" y="0"/>
                </a:moveTo>
                <a:lnTo>
                  <a:pt x="526649" y="0"/>
                </a:lnTo>
                <a:lnTo>
                  <a:pt x="526649" y="526648"/>
                </a:lnTo>
                <a:lnTo>
                  <a:pt x="0" y="526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949795" y="8094883"/>
            <a:ext cx="1310137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Q&amp;A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246167" y="9131721"/>
            <a:ext cx="526649" cy="526649"/>
          </a:xfrm>
          <a:custGeom>
            <a:avLst/>
            <a:gdLst/>
            <a:ahLst/>
            <a:cxnLst/>
            <a:rect r="r" b="b" t="t" l="l"/>
            <a:pathLst>
              <a:path h="526649" w="526649">
                <a:moveTo>
                  <a:pt x="0" y="0"/>
                </a:moveTo>
                <a:lnTo>
                  <a:pt x="526649" y="0"/>
                </a:lnTo>
                <a:lnTo>
                  <a:pt x="526649" y="526648"/>
                </a:lnTo>
                <a:lnTo>
                  <a:pt x="0" y="526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949795" y="8923558"/>
            <a:ext cx="326766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Conclusion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51933" y="124538"/>
            <a:ext cx="1999384" cy="719007"/>
            <a:chOff x="0" y="0"/>
            <a:chExt cx="2665846" cy="9586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3416" y="1028700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97630" y="2591879"/>
            <a:ext cx="5207390" cy="5103242"/>
          </a:xfrm>
          <a:custGeom>
            <a:avLst/>
            <a:gdLst/>
            <a:ahLst/>
            <a:cxnLst/>
            <a:rect r="r" b="b" t="t" l="l"/>
            <a:pathLst>
              <a:path h="5103242" w="5207390">
                <a:moveTo>
                  <a:pt x="0" y="0"/>
                </a:moveTo>
                <a:lnTo>
                  <a:pt x="5207390" y="0"/>
                </a:lnTo>
                <a:lnTo>
                  <a:pt x="5207390" y="5103242"/>
                </a:lnTo>
                <a:lnTo>
                  <a:pt x="0" y="510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7219" y="3778250"/>
            <a:ext cx="667273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Mont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7219" y="5095875"/>
            <a:ext cx="6958436" cy="73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82"/>
              </a:lnSpc>
            </a:pPr>
            <a:r>
              <a:rPr lang="en-US" sz="2100">
                <a:solidFill>
                  <a:srgbClr val="F8F4EB"/>
                </a:solidFill>
                <a:latin typeface="Garet"/>
              </a:rPr>
              <a:t>Transforming mental health care with innovation, accessibility, and personalized support for all.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09693"/>
            <a:ext cx="1999384" cy="719007"/>
            <a:chOff x="0" y="0"/>
            <a:chExt cx="2665846" cy="9586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76403" y="4326445"/>
            <a:ext cx="13867858" cy="13867858"/>
          </a:xfrm>
          <a:custGeom>
            <a:avLst/>
            <a:gdLst/>
            <a:ahLst/>
            <a:cxnLst/>
            <a:rect r="r" b="b" t="t" l="l"/>
            <a:pathLst>
              <a:path h="13867858" w="13867858">
                <a:moveTo>
                  <a:pt x="0" y="0"/>
                </a:moveTo>
                <a:lnTo>
                  <a:pt x="13867857" y="0"/>
                </a:lnTo>
                <a:lnTo>
                  <a:pt x="13867857" y="13867857"/>
                </a:lnTo>
                <a:lnTo>
                  <a:pt x="0" y="13867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2950" y="2488336"/>
            <a:ext cx="5066791" cy="5310328"/>
            <a:chOff x="0" y="0"/>
            <a:chExt cx="829947" cy="8698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9947" cy="869838"/>
            </a:xfrm>
            <a:custGeom>
              <a:avLst/>
              <a:gdLst/>
              <a:ahLst/>
              <a:cxnLst/>
              <a:rect r="r" b="b" t="t" l="l"/>
              <a:pathLst>
                <a:path h="869838" w="829947">
                  <a:moveTo>
                    <a:pt x="705487" y="869838"/>
                  </a:moveTo>
                  <a:lnTo>
                    <a:pt x="124460" y="869838"/>
                  </a:lnTo>
                  <a:cubicBezTo>
                    <a:pt x="55880" y="869838"/>
                    <a:pt x="0" y="813958"/>
                    <a:pt x="0" y="7453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745378"/>
                  </a:lnTo>
                  <a:cubicBezTo>
                    <a:pt x="829947" y="813958"/>
                    <a:pt x="774067" y="869838"/>
                    <a:pt x="705487" y="86983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10604" y="2488336"/>
            <a:ext cx="5066791" cy="5310328"/>
            <a:chOff x="0" y="0"/>
            <a:chExt cx="829947" cy="8698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9947" cy="869838"/>
            </a:xfrm>
            <a:custGeom>
              <a:avLst/>
              <a:gdLst/>
              <a:ahLst/>
              <a:cxnLst/>
              <a:rect r="r" b="b" t="t" l="l"/>
              <a:pathLst>
                <a:path h="869838" w="829947">
                  <a:moveTo>
                    <a:pt x="705487" y="869838"/>
                  </a:moveTo>
                  <a:lnTo>
                    <a:pt x="124460" y="869838"/>
                  </a:lnTo>
                  <a:cubicBezTo>
                    <a:pt x="55880" y="869838"/>
                    <a:pt x="0" y="813958"/>
                    <a:pt x="0" y="7453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745378"/>
                  </a:lnTo>
                  <a:cubicBezTo>
                    <a:pt x="829947" y="813958"/>
                    <a:pt x="774067" y="869838"/>
                    <a:pt x="705487" y="86983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225393" y="-4763471"/>
            <a:ext cx="8775807" cy="8775807"/>
          </a:xfrm>
          <a:custGeom>
            <a:avLst/>
            <a:gdLst/>
            <a:ahLst/>
            <a:cxnLst/>
            <a:rect r="r" b="b" t="t" l="l"/>
            <a:pathLst>
              <a:path h="8775807" w="8775807">
                <a:moveTo>
                  <a:pt x="0" y="0"/>
                </a:moveTo>
                <a:lnTo>
                  <a:pt x="8775807" y="0"/>
                </a:lnTo>
                <a:lnTo>
                  <a:pt x="8775807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192509" y="2488336"/>
            <a:ext cx="5066791" cy="5310328"/>
            <a:chOff x="0" y="0"/>
            <a:chExt cx="829947" cy="869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9947" cy="869838"/>
            </a:xfrm>
            <a:custGeom>
              <a:avLst/>
              <a:gdLst/>
              <a:ahLst/>
              <a:cxnLst/>
              <a:rect r="r" b="b" t="t" l="l"/>
              <a:pathLst>
                <a:path h="869838" w="829947">
                  <a:moveTo>
                    <a:pt x="705487" y="869838"/>
                  </a:moveTo>
                  <a:lnTo>
                    <a:pt x="124460" y="869838"/>
                  </a:lnTo>
                  <a:cubicBezTo>
                    <a:pt x="55880" y="869838"/>
                    <a:pt x="0" y="813958"/>
                    <a:pt x="0" y="7453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745378"/>
                  </a:lnTo>
                  <a:cubicBezTo>
                    <a:pt x="829947" y="813958"/>
                    <a:pt x="774067" y="869838"/>
                    <a:pt x="705487" y="86983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357131" y="3547974"/>
            <a:ext cx="1573737" cy="2521703"/>
          </a:xfrm>
          <a:custGeom>
            <a:avLst/>
            <a:gdLst/>
            <a:ahLst/>
            <a:cxnLst/>
            <a:rect r="r" b="b" t="t" l="l"/>
            <a:pathLst>
              <a:path h="2521703" w="1573737">
                <a:moveTo>
                  <a:pt x="0" y="0"/>
                </a:moveTo>
                <a:lnTo>
                  <a:pt x="1573738" y="0"/>
                </a:lnTo>
                <a:lnTo>
                  <a:pt x="1573738" y="2521703"/>
                </a:lnTo>
                <a:lnTo>
                  <a:pt x="0" y="2521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76" t="0" r="-1476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105250" y="3369466"/>
            <a:ext cx="3241308" cy="278752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403539" y="3547974"/>
            <a:ext cx="2048079" cy="260901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59057" y="6004591"/>
            <a:ext cx="445656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Suffer from depression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15720" y="6004591"/>
            <a:ext cx="445656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Heavy"/>
              </a:rPr>
              <a:t>Grapple with anxiety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6546" y="6342220"/>
            <a:ext cx="454012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94"/>
              </a:lnSpc>
            </a:pPr>
            <a:r>
              <a:rPr lang="en-US" sz="5078">
                <a:solidFill>
                  <a:srgbClr val="FFBD59"/>
                </a:solidFill>
                <a:latin typeface="Mont Heavy"/>
              </a:rPr>
              <a:t>Suicide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123086"/>
            <a:ext cx="4888775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Mont Bold"/>
              </a:rPr>
              <a:t>Problems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309693"/>
            <a:ext cx="1999384" cy="719007"/>
            <a:chOff x="0" y="0"/>
            <a:chExt cx="2665846" cy="95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04153" y="836255"/>
            <a:ext cx="7094204" cy="2201923"/>
            <a:chOff x="0" y="0"/>
            <a:chExt cx="2127691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7691" cy="660400"/>
            </a:xfrm>
            <a:custGeom>
              <a:avLst/>
              <a:gdLst/>
              <a:ahLst/>
              <a:cxnLst/>
              <a:rect r="r" b="b" t="t" l="l"/>
              <a:pathLst>
                <a:path h="660400" w="2127691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893714" y="1350072"/>
            <a:ext cx="1176227" cy="1174290"/>
          </a:xfrm>
          <a:custGeom>
            <a:avLst/>
            <a:gdLst/>
            <a:ahLst/>
            <a:cxnLst/>
            <a:rect r="r" b="b" t="t" l="l"/>
            <a:pathLst>
              <a:path h="1174290" w="1176227">
                <a:moveTo>
                  <a:pt x="0" y="0"/>
                </a:moveTo>
                <a:lnTo>
                  <a:pt x="1176227" y="0"/>
                </a:lnTo>
                <a:lnTo>
                  <a:pt x="1176227" y="1174290"/>
                </a:lnTo>
                <a:lnTo>
                  <a:pt x="0" y="1174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4514" t="-24403" r="-23476" b="-23831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10821" y="1157287"/>
            <a:ext cx="4029180" cy="7972425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628" t="0" r="-112628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477680" y="4705112"/>
            <a:ext cx="3095462" cy="1199491"/>
          </a:xfrm>
          <a:custGeom>
            <a:avLst/>
            <a:gdLst/>
            <a:ahLst/>
            <a:cxnLst/>
            <a:rect r="r" b="b" t="t" l="l"/>
            <a:pathLst>
              <a:path h="1199491" w="3095462">
                <a:moveTo>
                  <a:pt x="0" y="0"/>
                </a:moveTo>
                <a:lnTo>
                  <a:pt x="3095461" y="0"/>
                </a:lnTo>
                <a:lnTo>
                  <a:pt x="3095461" y="1199491"/>
                </a:lnTo>
                <a:lnTo>
                  <a:pt x="0" y="11994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349649" y="1158930"/>
            <a:ext cx="4089136" cy="67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04"/>
              </a:lnSpc>
            </a:pPr>
            <a:r>
              <a:rPr lang="en-US" sz="3587">
                <a:solidFill>
                  <a:srgbClr val="FFBD59"/>
                </a:solidFill>
                <a:latin typeface="Mont Heavy"/>
              </a:rPr>
              <a:t>Holistic Approch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9649" y="1959600"/>
            <a:ext cx="4920862" cy="62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11"/>
              </a:lnSpc>
            </a:pPr>
            <a:r>
              <a:rPr lang="en-US" sz="1793">
                <a:solidFill>
                  <a:srgbClr val="FFFFFF"/>
                </a:solidFill>
                <a:latin typeface="Garet"/>
              </a:rPr>
              <a:t>Therapist support, tech, evidence-based therapies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22852" y="1434110"/>
            <a:ext cx="1317950" cy="89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9"/>
              </a:lnSpc>
            </a:pPr>
            <a:r>
              <a:rPr lang="en-US" sz="4783">
                <a:solidFill>
                  <a:srgbClr val="000000"/>
                </a:solidFill>
                <a:latin typeface="Mont Heavy"/>
              </a:rPr>
              <a:t>1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663962" y="3200104"/>
            <a:ext cx="7094204" cy="2201923"/>
            <a:chOff x="0" y="0"/>
            <a:chExt cx="2127691" cy="660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27691" cy="660400"/>
            </a:xfrm>
            <a:custGeom>
              <a:avLst/>
              <a:gdLst/>
              <a:ahLst/>
              <a:cxnLst/>
              <a:rect r="r" b="b" t="t" l="l"/>
              <a:pathLst>
                <a:path h="660400" w="2127691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3153523" y="3713921"/>
            <a:ext cx="1176227" cy="1174290"/>
          </a:xfrm>
          <a:custGeom>
            <a:avLst/>
            <a:gdLst/>
            <a:ahLst/>
            <a:cxnLst/>
            <a:rect r="r" b="b" t="t" l="l"/>
            <a:pathLst>
              <a:path h="1174290" w="1176227">
                <a:moveTo>
                  <a:pt x="0" y="0"/>
                </a:moveTo>
                <a:lnTo>
                  <a:pt x="1176227" y="0"/>
                </a:lnTo>
                <a:lnTo>
                  <a:pt x="1176227" y="1174290"/>
                </a:lnTo>
                <a:lnTo>
                  <a:pt x="0" y="1174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609458" y="3522779"/>
            <a:ext cx="4073431" cy="67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04"/>
              </a:lnSpc>
            </a:pPr>
            <a:r>
              <a:rPr lang="en-US" sz="3587">
                <a:solidFill>
                  <a:srgbClr val="FFBD59"/>
                </a:solidFill>
                <a:latin typeface="Mont Heavy"/>
              </a:rPr>
              <a:t>Continuous Care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09458" y="4323449"/>
            <a:ext cx="4920862" cy="62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11"/>
              </a:lnSpc>
            </a:pPr>
            <a:r>
              <a:rPr lang="en-US" sz="1793">
                <a:solidFill>
                  <a:srgbClr val="FFFFFF"/>
                </a:solidFill>
                <a:latin typeface="Garet"/>
              </a:rPr>
              <a:t>Continuous support: video calls, unlimited in-app chat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82661" y="3797959"/>
            <a:ext cx="1317950" cy="89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9"/>
              </a:lnSpc>
            </a:pPr>
            <a:r>
              <a:rPr lang="en-US" sz="4783">
                <a:solidFill>
                  <a:srgbClr val="000000"/>
                </a:solidFill>
                <a:latin typeface="Mont Heavy"/>
              </a:rPr>
              <a:t>2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404153" y="5563952"/>
            <a:ext cx="7094204" cy="2201923"/>
            <a:chOff x="0" y="0"/>
            <a:chExt cx="2127691" cy="660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27691" cy="660400"/>
            </a:xfrm>
            <a:custGeom>
              <a:avLst/>
              <a:gdLst/>
              <a:ahLst/>
              <a:cxnLst/>
              <a:rect r="r" b="b" t="t" l="l"/>
              <a:pathLst>
                <a:path h="660400" w="2127691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893714" y="6077769"/>
            <a:ext cx="1176227" cy="1174290"/>
          </a:xfrm>
          <a:custGeom>
            <a:avLst/>
            <a:gdLst/>
            <a:ahLst/>
            <a:cxnLst/>
            <a:rect r="r" b="b" t="t" l="l"/>
            <a:pathLst>
              <a:path h="1174290" w="1176227">
                <a:moveTo>
                  <a:pt x="0" y="0"/>
                </a:moveTo>
                <a:lnTo>
                  <a:pt x="1176227" y="0"/>
                </a:lnTo>
                <a:lnTo>
                  <a:pt x="1176227" y="1174290"/>
                </a:lnTo>
                <a:lnTo>
                  <a:pt x="0" y="1174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349649" y="5886627"/>
            <a:ext cx="4199074" cy="67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04"/>
              </a:lnSpc>
            </a:pPr>
            <a:r>
              <a:rPr lang="en-US" sz="3587">
                <a:solidFill>
                  <a:srgbClr val="FFBD59"/>
                </a:solidFill>
                <a:latin typeface="Mont Heavy"/>
              </a:rPr>
              <a:t>Focused &amp; Proven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49649" y="6687297"/>
            <a:ext cx="4920862" cy="62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11"/>
              </a:lnSpc>
            </a:pPr>
            <a:r>
              <a:rPr lang="en-US" sz="1793">
                <a:solidFill>
                  <a:srgbClr val="FFFFFF"/>
                </a:solidFill>
                <a:latin typeface="Garet"/>
              </a:rPr>
              <a:t>12 weeks, proven outcomes, flexible schedules.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22852" y="6161807"/>
            <a:ext cx="1317950" cy="89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9"/>
              </a:lnSpc>
            </a:pPr>
            <a:r>
              <a:rPr lang="en-US" sz="4783">
                <a:solidFill>
                  <a:srgbClr val="000000"/>
                </a:solidFill>
                <a:latin typeface="Mont Heavy"/>
              </a:rPr>
              <a:t>3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2812988" y="7927801"/>
            <a:ext cx="7691010" cy="2201923"/>
            <a:chOff x="0" y="0"/>
            <a:chExt cx="2306685" cy="660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306685" cy="660400"/>
            </a:xfrm>
            <a:custGeom>
              <a:avLst/>
              <a:gdLst/>
              <a:ahLst/>
              <a:cxnLst/>
              <a:rect r="r" b="b" t="t" l="l"/>
              <a:pathLst>
                <a:path h="660400" w="2306685">
                  <a:moveTo>
                    <a:pt x="218222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82225" y="0"/>
                  </a:lnTo>
                  <a:cubicBezTo>
                    <a:pt x="2250805" y="0"/>
                    <a:pt x="2306685" y="55880"/>
                    <a:pt x="2306685" y="124460"/>
                  </a:cubicBezTo>
                  <a:lnTo>
                    <a:pt x="2306685" y="535940"/>
                  </a:lnTo>
                  <a:cubicBezTo>
                    <a:pt x="2306685" y="604520"/>
                    <a:pt x="2250805" y="660400"/>
                    <a:pt x="2182225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3302549" y="8441617"/>
            <a:ext cx="1176227" cy="1174290"/>
          </a:xfrm>
          <a:custGeom>
            <a:avLst/>
            <a:gdLst/>
            <a:ahLst/>
            <a:cxnLst/>
            <a:rect r="r" b="b" t="t" l="l"/>
            <a:pathLst>
              <a:path h="1174290" w="1176227">
                <a:moveTo>
                  <a:pt x="0" y="0"/>
                </a:moveTo>
                <a:lnTo>
                  <a:pt x="1176227" y="0"/>
                </a:lnTo>
                <a:lnTo>
                  <a:pt x="1176227" y="1174290"/>
                </a:lnTo>
                <a:lnTo>
                  <a:pt x="0" y="1174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4758484" y="8269526"/>
            <a:ext cx="548692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84"/>
              </a:lnSpc>
            </a:pPr>
            <a:r>
              <a:rPr lang="en-US" sz="3487">
                <a:solidFill>
                  <a:srgbClr val="FFBD59"/>
                </a:solidFill>
                <a:latin typeface="Mont Heavy"/>
              </a:rPr>
              <a:t>Mind-Body Connection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758484" y="9051145"/>
            <a:ext cx="4920862" cy="62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11"/>
              </a:lnSpc>
            </a:pPr>
            <a:r>
              <a:rPr lang="en-US" sz="1793">
                <a:solidFill>
                  <a:srgbClr val="FFFFFF"/>
                </a:solidFill>
                <a:latin typeface="Garet"/>
              </a:rPr>
              <a:t>Utilizing wearables, unveil links between physical, mental health.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231687" y="8525655"/>
            <a:ext cx="1317950" cy="89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9"/>
              </a:lnSpc>
            </a:pPr>
            <a:r>
              <a:rPr lang="en-US" sz="4783">
                <a:solidFill>
                  <a:srgbClr val="000000"/>
                </a:solidFill>
                <a:latin typeface="Mont Heavy"/>
              </a:rPr>
              <a:t>4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28700" y="149931"/>
            <a:ext cx="1908500" cy="686324"/>
            <a:chOff x="0" y="0"/>
            <a:chExt cx="2544666" cy="91509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957859" y="0"/>
              <a:ext cx="586807" cy="915099"/>
            </a:xfrm>
            <a:custGeom>
              <a:avLst/>
              <a:gdLst/>
              <a:ahLst/>
              <a:cxnLst/>
              <a:rect r="r" b="b" t="t" l="l"/>
              <a:pathLst>
                <a:path h="915099" w="586807">
                  <a:moveTo>
                    <a:pt x="0" y="0"/>
                  </a:moveTo>
                  <a:lnTo>
                    <a:pt x="586807" y="0"/>
                  </a:lnTo>
                  <a:lnTo>
                    <a:pt x="586807" y="915099"/>
                  </a:lnTo>
                  <a:lnTo>
                    <a:pt x="0" y="915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0" y="119396"/>
              <a:ext cx="1015309" cy="619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07"/>
                </a:lnSpc>
                <a:spcBef>
                  <a:spcPct val="0"/>
                </a:spcBef>
              </a:pPr>
              <a:r>
                <a:rPr lang="en-US" sz="2862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076426" y="119396"/>
              <a:ext cx="813266" cy="619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07"/>
                </a:lnSpc>
                <a:spcBef>
                  <a:spcPct val="0"/>
                </a:spcBef>
              </a:pPr>
              <a:r>
                <a:rPr lang="en-US" sz="2862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83154">
            <a:off x="-1830086" y="5680708"/>
            <a:ext cx="9169399" cy="5054631"/>
          </a:xfrm>
          <a:custGeom>
            <a:avLst/>
            <a:gdLst/>
            <a:ahLst/>
            <a:cxnLst/>
            <a:rect r="r" b="b" t="t" l="l"/>
            <a:pathLst>
              <a:path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6332"/>
            <a:ext cx="16230600" cy="8979890"/>
          </a:xfrm>
          <a:custGeom>
            <a:avLst/>
            <a:gdLst/>
            <a:ahLst/>
            <a:cxnLst/>
            <a:rect r="r" b="b" t="t" l="l"/>
            <a:pathLst>
              <a:path h="8979890" w="16230600">
                <a:moveTo>
                  <a:pt x="0" y="0"/>
                </a:moveTo>
                <a:lnTo>
                  <a:pt x="16230600" y="0"/>
                </a:lnTo>
                <a:lnTo>
                  <a:pt x="16230600" y="8979890"/>
                </a:lnTo>
                <a:lnTo>
                  <a:pt x="0" y="897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 l="-19141" t="0" r="-18744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445110" y="1407462"/>
            <a:ext cx="23812" cy="4327312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237172" y="3117994"/>
            <a:ext cx="6787008" cy="304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7200">
                <a:solidFill>
                  <a:srgbClr val="FFBD59"/>
                </a:solidFill>
                <a:latin typeface="Mont Heavy"/>
              </a:rPr>
              <a:t>How “New Life” Program work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82952" y="933398"/>
            <a:ext cx="948128" cy="948128"/>
          </a:xfrm>
          <a:custGeom>
            <a:avLst/>
            <a:gdLst/>
            <a:ahLst/>
            <a:cxnLst/>
            <a:rect r="r" b="b" t="t" l="l"/>
            <a:pathLst>
              <a:path h="948128" w="948128">
                <a:moveTo>
                  <a:pt x="0" y="0"/>
                </a:moveTo>
                <a:lnTo>
                  <a:pt x="948129" y="0"/>
                </a:lnTo>
                <a:lnTo>
                  <a:pt x="948129" y="948128"/>
                </a:lnTo>
                <a:lnTo>
                  <a:pt x="0" y="948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45471" y="868030"/>
            <a:ext cx="3706183" cy="84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80"/>
              </a:lnSpc>
            </a:pPr>
            <a:r>
              <a:rPr lang="en-US" sz="4000">
                <a:solidFill>
                  <a:srgbClr val="FFFFFF"/>
                </a:solidFill>
                <a:latin typeface="Mont Bold"/>
              </a:rPr>
              <a:t>Signup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009146" y="2330240"/>
            <a:ext cx="948128" cy="948128"/>
          </a:xfrm>
          <a:custGeom>
            <a:avLst/>
            <a:gdLst/>
            <a:ahLst/>
            <a:cxnLst/>
            <a:rect r="r" b="b" t="t" l="l"/>
            <a:pathLst>
              <a:path h="948128" w="948128">
                <a:moveTo>
                  <a:pt x="0" y="0"/>
                </a:moveTo>
                <a:lnTo>
                  <a:pt x="948128" y="0"/>
                </a:lnTo>
                <a:lnTo>
                  <a:pt x="948128" y="948129"/>
                </a:lnTo>
                <a:lnTo>
                  <a:pt x="0" y="948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45471" y="2264872"/>
            <a:ext cx="4974028" cy="84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80"/>
              </a:lnSpc>
            </a:pPr>
            <a:r>
              <a:rPr lang="en-US" sz="4000">
                <a:solidFill>
                  <a:srgbClr val="FFFFFF"/>
                </a:solidFill>
                <a:latin typeface="Mont Bold"/>
              </a:rPr>
              <a:t>First Therapist Call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994859" y="3958148"/>
            <a:ext cx="948128" cy="948128"/>
          </a:xfrm>
          <a:custGeom>
            <a:avLst/>
            <a:gdLst/>
            <a:ahLst/>
            <a:cxnLst/>
            <a:rect r="r" b="b" t="t" l="l"/>
            <a:pathLst>
              <a:path h="948128" w="948128">
                <a:moveTo>
                  <a:pt x="0" y="0"/>
                </a:moveTo>
                <a:lnTo>
                  <a:pt x="948128" y="0"/>
                </a:lnTo>
                <a:lnTo>
                  <a:pt x="948128" y="948129"/>
                </a:lnTo>
                <a:lnTo>
                  <a:pt x="0" y="948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345471" y="3535593"/>
            <a:ext cx="6479593" cy="1555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80"/>
              </a:lnSpc>
            </a:pPr>
            <a:r>
              <a:rPr lang="en-US" sz="4000">
                <a:solidFill>
                  <a:srgbClr val="FFFFFF"/>
                </a:solidFill>
                <a:latin typeface="Mont Bold"/>
              </a:rPr>
              <a:t>Weekly Therapy Sessions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10457017" y="5734984"/>
            <a:ext cx="26193" cy="2203403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006765" y="5687519"/>
            <a:ext cx="948128" cy="948128"/>
          </a:xfrm>
          <a:custGeom>
            <a:avLst/>
            <a:gdLst/>
            <a:ahLst/>
            <a:cxnLst/>
            <a:rect r="r" b="b" t="t" l="l"/>
            <a:pathLst>
              <a:path h="948128" w="948128">
                <a:moveTo>
                  <a:pt x="0" y="0"/>
                </a:moveTo>
                <a:lnTo>
                  <a:pt x="948128" y="0"/>
                </a:lnTo>
                <a:lnTo>
                  <a:pt x="948128" y="948128"/>
                </a:lnTo>
                <a:lnTo>
                  <a:pt x="0" y="948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345471" y="5264963"/>
            <a:ext cx="4419345" cy="1555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80"/>
              </a:lnSpc>
            </a:pPr>
            <a:r>
              <a:rPr lang="en-US" sz="4000">
                <a:solidFill>
                  <a:srgbClr val="FFFFFF"/>
                </a:solidFill>
                <a:latin typeface="Mont Bold"/>
              </a:rPr>
              <a:t>Daily Activities &amp; Resources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982952" y="7464322"/>
            <a:ext cx="948128" cy="948128"/>
          </a:xfrm>
          <a:custGeom>
            <a:avLst/>
            <a:gdLst/>
            <a:ahLst/>
            <a:cxnLst/>
            <a:rect r="r" b="b" t="t" l="l"/>
            <a:pathLst>
              <a:path h="948128" w="948128">
                <a:moveTo>
                  <a:pt x="0" y="0"/>
                </a:moveTo>
                <a:lnTo>
                  <a:pt x="948129" y="0"/>
                </a:lnTo>
                <a:lnTo>
                  <a:pt x="948129" y="948129"/>
                </a:lnTo>
                <a:lnTo>
                  <a:pt x="0" y="948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45471" y="7041767"/>
            <a:ext cx="3838250" cy="1555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80"/>
              </a:lnSpc>
            </a:pPr>
            <a:r>
              <a:rPr lang="en-US" sz="4000">
                <a:solidFill>
                  <a:srgbClr val="FFFFFF"/>
                </a:solidFill>
                <a:latin typeface="Mont Bold"/>
              </a:rPr>
              <a:t>Biofeedback &amp; Insights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81588" y="746651"/>
            <a:ext cx="1999384" cy="719007"/>
            <a:chOff x="0" y="0"/>
            <a:chExt cx="2665846" cy="95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47207" y="3464811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4" y="0"/>
                </a:lnTo>
                <a:lnTo>
                  <a:pt x="12294564" y="12182795"/>
                </a:lnTo>
                <a:lnTo>
                  <a:pt x="0" y="1218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2121" y="2241550"/>
            <a:ext cx="6366886" cy="2077212"/>
            <a:chOff x="0" y="0"/>
            <a:chExt cx="2024199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4200" cy="660400"/>
            </a:xfrm>
            <a:custGeom>
              <a:avLst/>
              <a:gdLst/>
              <a:ahLst/>
              <a:cxnLst/>
              <a:rect r="r" b="b" t="t" l="l"/>
              <a:pathLst>
                <a:path h="660400" w="2024200">
                  <a:moveTo>
                    <a:pt x="189973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99739" y="0"/>
                  </a:lnTo>
                  <a:cubicBezTo>
                    <a:pt x="1968319" y="0"/>
                    <a:pt x="2024200" y="55880"/>
                    <a:pt x="2024200" y="124460"/>
                  </a:cubicBezTo>
                  <a:lnTo>
                    <a:pt x="2024200" y="535940"/>
                  </a:lnTo>
                  <a:cubicBezTo>
                    <a:pt x="2024200" y="604520"/>
                    <a:pt x="1968319" y="660400"/>
                    <a:pt x="1899739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2088237">
            <a:off x="13314356" y="-6250170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4" y="0"/>
                </a:lnTo>
                <a:lnTo>
                  <a:pt x="12294564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9759" y="2658289"/>
            <a:ext cx="1104550" cy="1033929"/>
          </a:xfrm>
          <a:custGeom>
            <a:avLst/>
            <a:gdLst/>
            <a:ahLst/>
            <a:cxnLst/>
            <a:rect r="r" b="b" t="t" l="l"/>
            <a:pathLst>
              <a:path h="1033929" w="1104550">
                <a:moveTo>
                  <a:pt x="0" y="0"/>
                </a:moveTo>
                <a:lnTo>
                  <a:pt x="1104549" y="0"/>
                </a:lnTo>
                <a:lnTo>
                  <a:pt x="1104549" y="1033929"/>
                </a:lnTo>
                <a:lnTo>
                  <a:pt x="0" y="1033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570370" y="4598760"/>
            <a:ext cx="6366886" cy="2077212"/>
            <a:chOff x="0" y="0"/>
            <a:chExt cx="2024199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4200" cy="660400"/>
            </a:xfrm>
            <a:custGeom>
              <a:avLst/>
              <a:gdLst/>
              <a:ahLst/>
              <a:cxnLst/>
              <a:rect r="r" b="b" t="t" l="l"/>
              <a:pathLst>
                <a:path h="660400" w="2024200">
                  <a:moveTo>
                    <a:pt x="189973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99739" y="0"/>
                  </a:lnTo>
                  <a:cubicBezTo>
                    <a:pt x="1968319" y="0"/>
                    <a:pt x="2024200" y="55880"/>
                    <a:pt x="2024200" y="124460"/>
                  </a:cubicBezTo>
                  <a:lnTo>
                    <a:pt x="2024200" y="535940"/>
                  </a:lnTo>
                  <a:cubicBezTo>
                    <a:pt x="2024200" y="604520"/>
                    <a:pt x="1968319" y="660400"/>
                    <a:pt x="1899739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076546" y="4749839"/>
            <a:ext cx="1034646" cy="1555858"/>
          </a:xfrm>
          <a:custGeom>
            <a:avLst/>
            <a:gdLst/>
            <a:ahLst/>
            <a:cxnLst/>
            <a:rect r="r" b="b" t="t" l="l"/>
            <a:pathLst>
              <a:path h="1555858" w="1034646">
                <a:moveTo>
                  <a:pt x="0" y="0"/>
                </a:moveTo>
                <a:lnTo>
                  <a:pt x="1034645" y="0"/>
                </a:lnTo>
                <a:lnTo>
                  <a:pt x="1034645" y="1555858"/>
                </a:lnTo>
                <a:lnTo>
                  <a:pt x="0" y="1555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745275" y="6940021"/>
            <a:ext cx="6366886" cy="2077212"/>
            <a:chOff x="0" y="0"/>
            <a:chExt cx="2024199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24200" cy="660400"/>
            </a:xfrm>
            <a:custGeom>
              <a:avLst/>
              <a:gdLst/>
              <a:ahLst/>
              <a:cxnLst/>
              <a:rect r="r" b="b" t="t" l="l"/>
              <a:pathLst>
                <a:path h="660400" w="2024200">
                  <a:moveTo>
                    <a:pt x="189973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99739" y="0"/>
                  </a:lnTo>
                  <a:cubicBezTo>
                    <a:pt x="1968319" y="0"/>
                    <a:pt x="2024200" y="55880"/>
                    <a:pt x="2024200" y="124460"/>
                  </a:cubicBezTo>
                  <a:lnTo>
                    <a:pt x="2024200" y="535940"/>
                  </a:lnTo>
                  <a:cubicBezTo>
                    <a:pt x="2024200" y="604520"/>
                    <a:pt x="1968319" y="660400"/>
                    <a:pt x="1899739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035928" y="7380411"/>
            <a:ext cx="1502604" cy="1091266"/>
          </a:xfrm>
          <a:custGeom>
            <a:avLst/>
            <a:gdLst/>
            <a:ahLst/>
            <a:cxnLst/>
            <a:rect r="r" b="b" t="t" l="l"/>
            <a:pathLst>
              <a:path h="1091266" w="1502604">
                <a:moveTo>
                  <a:pt x="0" y="0"/>
                </a:moveTo>
                <a:lnTo>
                  <a:pt x="1502604" y="0"/>
                </a:lnTo>
                <a:lnTo>
                  <a:pt x="1502604" y="1091267"/>
                </a:lnTo>
                <a:lnTo>
                  <a:pt x="0" y="10912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19799" y="600075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Mont Heavy"/>
              </a:rPr>
              <a:t>Target Market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0721" y="2663392"/>
            <a:ext cx="4419610" cy="41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55"/>
              </a:lnSpc>
            </a:pPr>
            <a:r>
              <a:rPr lang="en-US" sz="2213">
                <a:solidFill>
                  <a:srgbClr val="FFBD59"/>
                </a:solidFill>
                <a:latin typeface="Mont Heavy"/>
              </a:rPr>
              <a:t>Young Adults (18-35 years old)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0721" y="3137153"/>
            <a:ext cx="3892284" cy="58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24"/>
              </a:lnSpc>
            </a:pPr>
            <a:r>
              <a:rPr lang="en-US" sz="1660">
                <a:solidFill>
                  <a:srgbClr val="FFFFFF"/>
                </a:solidFill>
                <a:latin typeface="Garet"/>
              </a:rPr>
              <a:t>Pressures from academics, career, and social complexities prevail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83079" y="5020721"/>
            <a:ext cx="4419610" cy="41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55"/>
              </a:lnSpc>
            </a:pPr>
            <a:r>
              <a:rPr lang="en-US" sz="2213">
                <a:solidFill>
                  <a:srgbClr val="FFBD59"/>
                </a:solidFill>
                <a:latin typeface="Mont Heavy"/>
              </a:rPr>
              <a:t>Women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83079" y="5489668"/>
            <a:ext cx="4105502" cy="58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24"/>
              </a:lnSpc>
            </a:pPr>
            <a:r>
              <a:rPr lang="en-US" sz="1660">
                <a:solidFill>
                  <a:srgbClr val="FFFFFF"/>
                </a:solidFill>
                <a:latin typeface="Garet"/>
              </a:rPr>
              <a:t>Women in Bangladesh face mental health challenges disproportionately.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31988" y="7326348"/>
            <a:ext cx="3116059" cy="41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55"/>
              </a:lnSpc>
            </a:pPr>
            <a:r>
              <a:rPr lang="en-US" sz="2213">
                <a:solidFill>
                  <a:srgbClr val="FFBD59"/>
                </a:solidFill>
                <a:latin typeface="Mont Heavy"/>
              </a:rPr>
              <a:t> Urban Professionals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77192" y="7833514"/>
            <a:ext cx="3353645" cy="58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24"/>
              </a:lnSpc>
            </a:pPr>
            <a:r>
              <a:rPr lang="en-US" sz="1660">
                <a:solidFill>
                  <a:srgbClr val="FFFFFF"/>
                </a:solidFill>
                <a:latin typeface="Garet"/>
              </a:rPr>
              <a:t>Urban life's pace fuels stress, burnout, mental health issues.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82121" y="309693"/>
            <a:ext cx="1999384" cy="719007"/>
            <a:chOff x="0" y="0"/>
            <a:chExt cx="2665846" cy="9586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0">
            <a:off x="1749404" y="2707437"/>
            <a:ext cx="1841234" cy="190263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559549" y="5398505"/>
            <a:ext cx="583125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Bangladesh mental health market: $165.50M, CAGR 1.52% (2024).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06428" y="2880774"/>
            <a:ext cx="4648885" cy="92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48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Mont Heavy"/>
              </a:rPr>
              <a:t>$165.50 million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06428" y="3851240"/>
            <a:ext cx="430633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 Mental health market revenue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84900" y="4865486"/>
            <a:ext cx="1759084" cy="92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48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Mont Heavy"/>
              </a:rPr>
              <a:t>1.52%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84900" y="5840633"/>
            <a:ext cx="568544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Compound Annual Growth Rate(CAGR)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9549" y="3150848"/>
            <a:ext cx="5876093" cy="213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FFBD59"/>
                </a:solidFill>
                <a:latin typeface="Mont Heavy"/>
              </a:rPr>
              <a:t>Size</a:t>
            </a:r>
          </a:p>
          <a:p>
            <a:pPr marL="0" indent="0" lvl="0">
              <a:lnSpc>
                <a:spcPts val="7200"/>
              </a:lnSpc>
            </a:pPr>
            <a:r>
              <a:rPr lang="en-US" sz="7200">
                <a:solidFill>
                  <a:srgbClr val="FFBD59"/>
                </a:solidFill>
                <a:latin typeface="Mont Heavy"/>
              </a:rPr>
              <a:t>the Market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0144931" y="7215180"/>
            <a:ext cx="8512998" cy="4086239"/>
          </a:xfrm>
          <a:custGeom>
            <a:avLst/>
            <a:gdLst/>
            <a:ahLst/>
            <a:cxnLst/>
            <a:rect r="r" b="b" t="t" l="l"/>
            <a:pathLst>
              <a:path h="4086239" w="8512998">
                <a:moveTo>
                  <a:pt x="8512998" y="0"/>
                </a:moveTo>
                <a:lnTo>
                  <a:pt x="0" y="0"/>
                </a:lnTo>
                <a:lnTo>
                  <a:pt x="0" y="4086240"/>
                </a:lnTo>
                <a:lnTo>
                  <a:pt x="8512998" y="4086240"/>
                </a:lnTo>
                <a:lnTo>
                  <a:pt x="85129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 rot="0">
            <a:off x="1749404" y="4839617"/>
            <a:ext cx="1841234" cy="1902635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2007044" y="579793"/>
            <a:ext cx="1999384" cy="719007"/>
            <a:chOff x="0" y="0"/>
            <a:chExt cx="2665846" cy="95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051094" y="0"/>
              <a:ext cx="614751" cy="958677"/>
            </a:xfrm>
            <a:custGeom>
              <a:avLst/>
              <a:gdLst/>
              <a:ahLst/>
              <a:cxnLst/>
              <a:rect r="r" b="b" t="t" l="l"/>
              <a:pathLst>
                <a:path h="958677" w="614751">
                  <a:moveTo>
                    <a:pt x="0" y="0"/>
                  </a:moveTo>
                  <a:lnTo>
                    <a:pt x="614752" y="0"/>
                  </a:lnTo>
                  <a:lnTo>
                    <a:pt x="614752" y="958677"/>
                  </a:lnTo>
                  <a:lnTo>
                    <a:pt x="0" y="95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37329"/>
              <a:ext cx="1063659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99FF"/>
                  </a:solidFill>
                  <a:latin typeface="Racing Sans One"/>
                </a:rPr>
                <a:t>New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27686" y="137329"/>
              <a:ext cx="851994" cy="63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8F4EB"/>
                  </a:solidFill>
                  <a:latin typeface="Racing Sans One"/>
                </a:rPr>
                <a:t>life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DAF6z7NeSLs</dc:identifier>
  <dcterms:modified xsi:type="dcterms:W3CDTF">2011-08-01T06:04:30Z</dcterms:modified>
  <cp:revision>1</cp:revision>
  <dc:title>Muted Pastel Color Block Pitch Deck Presentation</dc:title>
</cp:coreProperties>
</file>